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>
      <p:cViewPr varScale="1">
        <p:scale>
          <a:sx n="79" d="100"/>
          <a:sy n="79" d="100"/>
        </p:scale>
        <p:origin x="653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jpg>
</file>

<file path=ppt/media/image5.jp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34DB4-3BDB-0058-821A-92299ED8C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1D0C1-1634-84C9-D7D0-579A4962B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75263-0240-87E2-457D-A85F77FF6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2D52B-08FA-7FDD-98DA-5D4D02B5A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C4733-F254-3515-3652-1073C2DC0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56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99A03-4D10-9EC6-A3D0-E194A96A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C3C31-4AF6-E1B6-0005-77E55FFB6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CBF56-80C4-C4EE-13B1-43FB9BF06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17C7F-CA23-B377-21D1-9CDBCCD8E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3645E-8BB4-C0AD-3463-AC0049C88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59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ABF072-0899-7C0C-23B8-E9C39DFD9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8CE7F-9EC8-FD33-9F58-0EEE85449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F013B-396C-AED2-DC4A-454B7E2E4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F5B6C-23C4-C422-DA5C-4AADF613F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DE18-42EB-4611-B65B-8CE2ED81F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29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267C2-7504-6BEB-FE29-C794EF6E2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D48DF-B227-C7AC-9A24-1BB5127C8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45A73-32C6-60F4-627C-2113EC01C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47E62-8E64-5EAB-4709-D293F1388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7D227-4869-E103-4892-9096DB69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39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43BD8-4348-D6C1-D1B7-64EDC4495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F7EC9-BAB6-2A49-2A33-2057EDD64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87588-ADD7-2459-C7A4-061977A79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18A5-23C1-20EA-C132-ADD9FDCA3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41ED8-9B20-756D-2DD4-1882E6C9D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28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BA27B-E48F-B67F-3794-C0B059641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4A9D2-3433-C99D-712A-91544B8BF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6C307-EE88-928A-A63C-8013F021F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C6C6C-A9B7-4525-A5B6-105E43B55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EDB7B-E065-5486-29BB-0E2D648C7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8DD1E-B827-46E8-A704-D1FCB089A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07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73C4-A0C8-FE41-CFE8-472F7A39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EE869-61AA-7D16-1897-8C27C8FBE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BA88F-EE0C-11AD-03DD-BBE428EE0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D5F38-1597-DA0B-E7AE-B2A161D82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8E7EBE-CA01-8F62-834B-CB3810FC52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C2EAB8-9729-99B4-AFEC-98DDB13FA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BF2E3B-081A-81C6-113A-BE61EBE3F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C0951-A745-3429-5A5B-9E5C04E13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7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DBA-5828-47B2-B186-15CB58880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A184D0-FD13-FA0F-65F9-DFC87C215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B1B01A-3631-5923-8AC5-A2C4D4F44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3AC0D6-915D-8C01-B4A8-DA6D7725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372EF-A941-E7DD-EF8C-E8BBD51CA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F2872D-AEE9-8DF5-8DD8-4E0DEE4E1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DE68D-24C0-87A0-2D0D-CC469E90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25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7F76-C9A1-A208-EB9D-975C4D165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552CD-41F8-5FA9-75B9-4CE016DE3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82F4B-ED81-9F3C-8C7D-FE1666E917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C8E192-E319-7453-A793-DD3BB6F1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1CA5-464E-3C10-0DF0-C304C874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848A2-36A0-C7DF-0566-14FF069DD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34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9C184-5E63-B84D-61CF-E987F4EF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0AD2C3-04F4-11B6-7330-375F7E3CF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1D071-C9E6-0CAD-C463-089E38157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5146C-6EF4-4C53-7DB2-78386DA54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6419C-10BB-829F-9F11-CD13B2629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5C8F5-DA97-F2FD-6BEF-0A5B7BFB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52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3D091-00E2-3935-85AA-9874B311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BF37E-B6FE-95CD-5C3C-22FA18824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E6317-5AC0-E922-863E-CBA6666AC3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7FC8D-4274-C627-8502-1492EF452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AF7E5-052C-300B-2D0B-A45A4E544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3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457764D-8C41-95BE-F1AE-511436B8DEAA}"/>
              </a:ext>
            </a:extLst>
          </p:cNvPr>
          <p:cNvSpPr txBox="1">
            <a:spLocks/>
          </p:cNvSpPr>
          <p:nvPr/>
        </p:nvSpPr>
        <p:spPr>
          <a:xfrm>
            <a:off x="0" y="174721"/>
            <a:ext cx="12192000" cy="22943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Emulators for Cosmological Parameter Space</a:t>
            </a:r>
            <a:r>
              <a:rPr lang="en-US" dirty="0"/>
              <a:t> 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B91EA2D-E5FC-3D00-3038-675D99763F4F}"/>
              </a:ext>
            </a:extLst>
          </p:cNvPr>
          <p:cNvSpPr txBox="1">
            <a:spLocks/>
          </p:cNvSpPr>
          <p:nvPr/>
        </p:nvSpPr>
        <p:spPr>
          <a:xfrm>
            <a:off x="1" y="2658439"/>
            <a:ext cx="12191999" cy="18502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Yijie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 Zhu, Evan </a:t>
            </a: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Saraivanov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Vivian Miranda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Yang Institute of Theoretical Physics, Stony Brook University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Pasadena, October 2024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E7B13F-D81D-F121-BF70-CF15EE9BB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29" y="4698018"/>
            <a:ext cx="5163742" cy="189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36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3B4DE-BDAD-6198-2DDC-0DC72059C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3449E9B-95DD-DD97-4673-E79EDB54790A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353FD5-AC21-5142-2642-4569D491E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6DC33-98D7-91E9-673B-3FB2333FCA0E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Emulator for Cosmology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37DED94-02A4-88AF-9523-443C75ECA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0" t="12731" r="4206" b="12620"/>
          <a:stretch/>
        </p:blipFill>
        <p:spPr>
          <a:xfrm>
            <a:off x="3630393" y="976132"/>
            <a:ext cx="4865264" cy="544896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C71C188-2A8C-4AA8-4793-41F0D74A4174}"/>
              </a:ext>
            </a:extLst>
          </p:cNvPr>
          <p:cNvCxnSpPr>
            <a:cxnSpLocks/>
          </p:cNvCxnSpPr>
          <p:nvPr/>
        </p:nvCxnSpPr>
        <p:spPr>
          <a:xfrm flipV="1">
            <a:off x="1965633" y="3693209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A close-up of a sign&#10;&#10;Description automatically generated">
            <a:extLst>
              <a:ext uri="{FF2B5EF4-FFF2-40B4-BE49-F238E27FC236}">
                <a16:creationId xmlns:a16="http://schemas.microsoft.com/office/drawing/2014/main" id="{72F8B73E-B07B-6164-286B-5F272DBC64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160" t="3862" r="13083" b="7182"/>
          <a:stretch/>
        </p:blipFill>
        <p:spPr>
          <a:xfrm>
            <a:off x="1" y="930217"/>
            <a:ext cx="1799638" cy="5481251"/>
          </a:xfrm>
          <a:prstGeom prst="rect">
            <a:avLst/>
          </a:prstGeom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D99DB86-AB0C-A274-8448-5168DF7DE2E8}"/>
              </a:ext>
            </a:extLst>
          </p:cNvPr>
          <p:cNvSpPr txBox="1">
            <a:spLocks/>
          </p:cNvSpPr>
          <p:nvPr/>
        </p:nvSpPr>
        <p:spPr>
          <a:xfrm>
            <a:off x="1928384" y="2954211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Input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35FFC8-96EB-FCDC-D704-BD76A04CDAB0}"/>
              </a:ext>
            </a:extLst>
          </p:cNvPr>
          <p:cNvCxnSpPr>
            <a:cxnSpLocks/>
          </p:cNvCxnSpPr>
          <p:nvPr/>
        </p:nvCxnSpPr>
        <p:spPr>
          <a:xfrm flipV="1">
            <a:off x="8664359" y="3715771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70B8A5CF-C8E0-4EF6-40EB-C8E21813D44F}"/>
              </a:ext>
            </a:extLst>
          </p:cNvPr>
          <p:cNvSpPr txBox="1">
            <a:spLocks/>
          </p:cNvSpPr>
          <p:nvPr/>
        </p:nvSpPr>
        <p:spPr>
          <a:xfrm>
            <a:off x="8568227" y="2870492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Output</a:t>
            </a:r>
          </a:p>
        </p:txBody>
      </p:sp>
      <p:pic>
        <p:nvPicPr>
          <p:cNvPr id="26" name="Picture 25" descr="A close-up of a white rectangular object&#10;&#10;Description automatically generated">
            <a:extLst>
              <a:ext uri="{FF2B5EF4-FFF2-40B4-BE49-F238E27FC236}">
                <a16:creationId xmlns:a16="http://schemas.microsoft.com/office/drawing/2014/main" id="{5077B7A2-D385-3358-3522-C02895DACC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046" t="5177" r="10210" b="11959"/>
          <a:stretch/>
        </p:blipFill>
        <p:spPr>
          <a:xfrm>
            <a:off x="10263616" y="2142653"/>
            <a:ext cx="1785124" cy="355863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630886A-EDD8-02A8-5537-0CBA04D06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31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9013D-7CE9-2507-33BD-B93A49324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91EC67C-59A3-C359-4081-FFADFCEAE7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F04FE5-3136-A895-D2AB-E98377472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724474-99EF-641C-DEFB-27F2BD8A58A2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Results on Cosmic Shear (Part II paper)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F8FCBD1-7DFA-00A6-4B14-B55E33686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5A81E50-B40C-9D3F-6212-B031472C8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468" b="843"/>
          <a:stretch/>
        </p:blipFill>
        <p:spPr>
          <a:xfrm>
            <a:off x="-1" y="919392"/>
            <a:ext cx="5635829" cy="5505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A4EA20-7403-1FB8-9151-1B93BF91B8E5}"/>
              </a:ext>
            </a:extLst>
          </p:cNvPr>
          <p:cNvSpPr txBox="1"/>
          <p:nvPr/>
        </p:nvSpPr>
        <p:spPr>
          <a:xfrm>
            <a:off x="5835306" y="1668422"/>
            <a:ext cx="6323943" cy="38972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20000"/>
              </a:lnSpc>
              <a:spcAft>
                <a:spcPts val="2000"/>
              </a:spcAft>
            </a:pPr>
            <a:r>
              <a:rPr lang="en-US" sz="3000" dirty="0"/>
              <a:t>Main Takeaways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High precision in a large volume in parameter space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Emulator validity does not change if we shift the fiducial point in the chain.</a:t>
            </a:r>
          </a:p>
        </p:txBody>
      </p:sp>
    </p:spTree>
    <p:extLst>
      <p:ext uri="{BB962C8B-B14F-4D97-AF65-F5344CB8AC3E}">
        <p14:creationId xmlns:p14="http://schemas.microsoft.com/office/powerpoint/2010/main" val="3664716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Goal for Part III paper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/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>
                  <a:lnSpc>
                    <a:spcPct val="120000"/>
                  </a:lnSpc>
                  <a:spcAft>
                    <a:spcPts val="2000"/>
                  </a:spcAft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What are we working on?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Large volumes on 3(6)x2pt and CMB TTTEEE (larger than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fraction of points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 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below 10% (Use that as metric) 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Fewer data vectors as possible (much less than in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Models w/ additional parameters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blipFill>
                <a:blip r:embed="rId2"/>
                <a:stretch>
                  <a:fillRect l="-1949" t="-691" r="-1365" b="-2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Graphic 6">
            <a:extLst>
              <a:ext uri="{FF2B5EF4-FFF2-40B4-BE49-F238E27FC236}">
                <a16:creationId xmlns:a16="http://schemas.microsoft.com/office/drawing/2014/main" id="{49D80546-0BC9-0726-216D-B93E6ED0A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281" b="1648"/>
          <a:stretch/>
        </p:blipFill>
        <p:spPr>
          <a:xfrm>
            <a:off x="18236" y="931731"/>
            <a:ext cx="5656849" cy="550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39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EE350C-EF75-E155-9807-4CB64719525B}"/>
              </a:ext>
            </a:extLst>
          </p:cNvPr>
          <p:cNvSpPr txBox="1"/>
          <p:nvPr/>
        </p:nvSpPr>
        <p:spPr>
          <a:xfrm>
            <a:off x="1044433" y="16689"/>
            <a:ext cx="958174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3x2pt emulator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59097A7-96FD-3FCB-0C71-F614BE899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405039"/>
            <a:ext cx="4497827" cy="424926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B4B79D-3FCD-ED7F-57B9-0C815C5F7FF6}"/>
                  </a:ext>
                </a:extLst>
              </p:cNvPr>
              <p:cNvSpPr txBox="1"/>
              <p:nvPr/>
            </p:nvSpPr>
            <p:spPr>
              <a:xfrm>
                <a:off x="6219548" y="1062838"/>
                <a:ext cx="4406630" cy="3324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T=2048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100k Training data vectors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Fraction of tail(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): 3.7%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B4B79D-3FCD-ED7F-57B9-0C815C5F7F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9548" y="1062838"/>
                <a:ext cx="4406630" cy="3324308"/>
              </a:xfrm>
              <a:prstGeom prst="rect">
                <a:avLst/>
              </a:prstGeom>
              <a:blipFill>
                <a:blip r:embed="rId4"/>
                <a:stretch>
                  <a:fillRect l="-2766" t="-1099" b="-4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Graphic 11">
            <a:extLst>
              <a:ext uri="{FF2B5EF4-FFF2-40B4-BE49-F238E27FC236}">
                <a16:creationId xmlns:a16="http://schemas.microsoft.com/office/drawing/2014/main" id="{8B3CAFD9-AD4A-F933-58ED-CF14BD2A35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0238" y="4367558"/>
            <a:ext cx="5486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033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5FFF5A-67BF-B137-28E3-97A794557995}"/>
              </a:ext>
            </a:extLst>
          </p:cNvPr>
          <p:cNvSpPr txBox="1"/>
          <p:nvPr/>
        </p:nvSpPr>
        <p:spPr>
          <a:xfrm>
            <a:off x="1750979" y="16689"/>
            <a:ext cx="835605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Sampling for CMB emulator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127CADF-89FA-3526-DD99-B8C41B46F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0708" b="28439"/>
          <a:stretch/>
        </p:blipFill>
        <p:spPr>
          <a:xfrm>
            <a:off x="797668" y="1114551"/>
            <a:ext cx="5493472" cy="49076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F9968C-34BA-17B0-AEE2-F87826CC106C}"/>
              </a:ext>
            </a:extLst>
          </p:cNvPr>
          <p:cNvSpPr txBox="1"/>
          <p:nvPr/>
        </p:nvSpPr>
        <p:spPr>
          <a:xfrm>
            <a:off x="6799634" y="1284299"/>
            <a:ext cx="4747098" cy="3621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Comparison of Gaussian sampling with different temperatures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Manually placed different bounds on certain parameters for simplicity</a:t>
            </a:r>
          </a:p>
        </p:txBody>
      </p:sp>
    </p:spTree>
    <p:extLst>
      <p:ext uri="{BB962C8B-B14F-4D97-AF65-F5344CB8AC3E}">
        <p14:creationId xmlns:p14="http://schemas.microsoft.com/office/powerpoint/2010/main" val="2650768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1304B2-D19A-D8A2-B18A-0F5765E0585D}"/>
              </a:ext>
            </a:extLst>
          </p:cNvPr>
          <p:cNvSpPr txBox="1"/>
          <p:nvPr/>
        </p:nvSpPr>
        <p:spPr>
          <a:xfrm>
            <a:off x="1750979" y="16689"/>
            <a:ext cx="835605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CMB emulator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85F0B85-88E9-2CDD-10E6-5CC184BC8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680744"/>
            <a:ext cx="8477668" cy="43234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0E1C17-8489-5199-20C0-E2519E9B687A}"/>
              </a:ext>
            </a:extLst>
          </p:cNvPr>
          <p:cNvSpPr txBox="1"/>
          <p:nvPr/>
        </p:nvSpPr>
        <p:spPr>
          <a:xfrm>
            <a:off x="8197340" y="1349342"/>
            <a:ext cx="3819396" cy="4986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Training on T=256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TRF needs only 20% of points the </a:t>
            </a:r>
            <a:r>
              <a:rPr lang="en-US" sz="3000" dirty="0" err="1">
                <a:latin typeface="Arial" panose="020B0604020202020204" pitchFamily="34" charset="0"/>
                <a:cs typeface="Arial" panose="020B0604020202020204" pitchFamily="34" charset="0"/>
              </a:rPr>
              <a:t>ResMLP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needs for the same precision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TRF can reach our goal with 500k points</a:t>
            </a:r>
          </a:p>
        </p:txBody>
      </p:sp>
    </p:spTree>
    <p:extLst>
      <p:ext uri="{BB962C8B-B14F-4D97-AF65-F5344CB8AC3E}">
        <p14:creationId xmlns:p14="http://schemas.microsoft.com/office/powerpoint/2010/main" val="1059755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AE8A5968636B409AFC99E8117018C8" ma:contentTypeVersion="6" ma:contentTypeDescription="Create a new document." ma:contentTypeScope="" ma:versionID="2794a886b324a04e1474103208d85dcb">
  <xsd:schema xmlns:xsd="http://www.w3.org/2001/XMLSchema" xmlns:xs="http://www.w3.org/2001/XMLSchema" xmlns:p="http://schemas.microsoft.com/office/2006/metadata/properties" xmlns:ns3="c78adf8e-d3f7-4618-8fbc-952f6bbbc6eb" targetNamespace="http://schemas.microsoft.com/office/2006/metadata/properties" ma:root="true" ma:fieldsID="d5b3d740ac03f82a2ee3621646b70bcc" ns3:_="">
    <xsd:import namespace="c78adf8e-d3f7-4618-8fbc-952f6bbbc6e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8adf8e-d3f7-4618-8fbc-952f6bbbc6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78adf8e-d3f7-4618-8fbc-952f6bbbc6eb" xsi:nil="true"/>
  </documentManagement>
</p:properties>
</file>

<file path=customXml/itemProps1.xml><?xml version="1.0" encoding="utf-8"?>
<ds:datastoreItem xmlns:ds="http://schemas.openxmlformats.org/officeDocument/2006/customXml" ds:itemID="{692A7662-0051-485F-93F6-7DDC5ACF1D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E7FC5B7-F4A9-4D27-B424-4D40B662FB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78adf8e-d3f7-4618-8fbc-952f6bbbc6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B7951E-9BAD-4F23-B311-EF5C6160ADC6}">
  <ds:schemaRefs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c78adf8e-d3f7-4618-8fbc-952f6bbbc6eb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243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Vivian Miranda</dc:creator>
  <cp:lastModifiedBy>Yijie Zhu</cp:lastModifiedBy>
  <cp:revision>9</cp:revision>
  <dcterms:created xsi:type="dcterms:W3CDTF">2024-10-02T15:34:10Z</dcterms:created>
  <dcterms:modified xsi:type="dcterms:W3CDTF">2024-10-02T18:53:31Z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0x0101004EAE8A5968636B409AFC99E8117018C8</vt:lpwstr>
  </property>
</Properties>
</file>

<file path=docProps/thumbnail.jpeg>
</file>